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89" r:id="rId2"/>
    <p:sldId id="290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kash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sz="2400" b="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208508181214133"/>
          <c:y val="0.10230379905583474"/>
          <c:w val="0.88376816596949737"/>
          <c:h val="0.710156045162730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F53-4C4D-8089-C3391D0A6D71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F53-4C4D-8089-C3391D0A6D71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F53-4C4D-8089-C3391D0A6D71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F53-4C4D-8089-C3391D0A6D71}"/>
              </c:ext>
            </c:extLst>
          </c:dPt>
          <c:dLbls>
            <c:dLbl>
              <c:idx val="18"/>
              <c:layout>
                <c:manualLayout>
                  <c:x val="-3.5574037040695763E-3"/>
                  <c:y val="-3.57921733010944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53-4C4D-8089-C3391D0A6D71}"/>
                </c:ext>
              </c:extLst>
            </c:dLbl>
            <c:dLbl>
              <c:idx val="19"/>
              <c:layout>
                <c:manualLayout>
                  <c:x val="3.5574037040695763E-3"/>
                  <c:y val="-5.26355489721977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sng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5E7E86A9-4B5E-4CC5-82B0-7406D924AB55}" type="VALUE">
                      <a:rPr lang="ja-JP" altLang="en-US" sz="900" b="0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 sz="1200" b="1" u="sng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F53-4C4D-8089-C3391D0A6D71}"/>
                </c:ext>
              </c:extLst>
            </c:dLbl>
            <c:dLbl>
              <c:idx val="20"/>
              <c:layout>
                <c:manualLayout>
                  <c:x val="-8.2315851384796943E-3"/>
                  <c:y val="-8.63789983605889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F53-4C4D-8089-C3391D0A6D71}"/>
                </c:ext>
              </c:extLst>
            </c:dLbl>
            <c:dLbl>
              <c:idx val="21"/>
              <c:layout>
                <c:manualLayout>
                  <c:x val="0"/>
                  <c:y val="-0.4090391890207601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F53-4C4D-8089-C3391D0A6D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企業型!$B$1:$W$1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企業型!$B$2:$W$2</c:f>
              <c:numCache>
                <c:formatCode>0.0_ "万""人"</c:formatCode>
                <c:ptCount val="22"/>
                <c:pt idx="0">
                  <c:v>9</c:v>
                </c:pt>
                <c:pt idx="1">
                  <c:v>36</c:v>
                </c:pt>
                <c:pt idx="2">
                  <c:v>70</c:v>
                </c:pt>
                <c:pt idx="3">
                  <c:v>125</c:v>
                </c:pt>
                <c:pt idx="4">
                  <c:v>174</c:v>
                </c:pt>
                <c:pt idx="5">
                  <c:v>219</c:v>
                </c:pt>
                <c:pt idx="6">
                  <c:v>271</c:v>
                </c:pt>
                <c:pt idx="7">
                  <c:v>312</c:v>
                </c:pt>
                <c:pt idx="8">
                  <c:v>341</c:v>
                </c:pt>
                <c:pt idx="9">
                  <c:v>372</c:v>
                </c:pt>
                <c:pt idx="10">
                  <c:v>423</c:v>
                </c:pt>
                <c:pt idx="11">
                  <c:v>442</c:v>
                </c:pt>
                <c:pt idx="12">
                  <c:v>466</c:v>
                </c:pt>
                <c:pt idx="13">
                  <c:v>508</c:v>
                </c:pt>
                <c:pt idx="14">
                  <c:v>550</c:v>
                </c:pt>
                <c:pt idx="15">
                  <c:v>593</c:v>
                </c:pt>
                <c:pt idx="16">
                  <c:v>650</c:v>
                </c:pt>
                <c:pt idx="17">
                  <c:v>691</c:v>
                </c:pt>
                <c:pt idx="18">
                  <c:v>725</c:v>
                </c:pt>
                <c:pt idx="19">
                  <c:v>750</c:v>
                </c:pt>
                <c:pt idx="20">
                  <c:v>782</c:v>
                </c:pt>
                <c:pt idx="21">
                  <c:v>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53-4C4D-8089-C3391D0A6D7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F53-4C4D-8089-C3391D0A6D71}"/>
                </c:ext>
              </c:extLst>
            </c:dLbl>
            <c:dLbl>
              <c:idx val="1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F53-4C4D-8089-C3391D0A6D71}"/>
                </c:ext>
              </c:extLst>
            </c:dLbl>
            <c:dLbl>
              <c:idx val="2"/>
              <c:layout>
                <c:manualLayout>
                  <c:x val="-3.5574503891575618E-3"/>
                  <c:y val="-1.90042641285472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F53-4C4D-8089-C3391D0A6D71}"/>
                </c:ext>
              </c:extLst>
            </c:dLbl>
            <c:dLbl>
              <c:idx val="3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F53-4C4D-8089-C3391D0A6D71}"/>
                </c:ext>
              </c:extLst>
            </c:dLbl>
            <c:dLbl>
              <c:idx val="4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3F53-4C4D-8089-C3391D0A6D71}"/>
                </c:ext>
              </c:extLst>
            </c:dLbl>
            <c:dLbl>
              <c:idx val="5"/>
              <c:layout>
                <c:manualLayout>
                  <c:x val="-3.5574503891576052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3F53-4C4D-8089-C3391D0A6D71}"/>
                </c:ext>
              </c:extLst>
            </c:dLbl>
            <c:dLbl>
              <c:idx val="6"/>
              <c:layout>
                <c:manualLayout>
                  <c:x val="-3.5574503891576052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3F53-4C4D-8089-C3391D0A6D71}"/>
                </c:ext>
              </c:extLst>
            </c:dLbl>
            <c:dLbl>
              <c:idx val="7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3F53-4C4D-8089-C3391D0A6D71}"/>
                </c:ext>
              </c:extLst>
            </c:dLbl>
            <c:dLbl>
              <c:idx val="8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3F53-4C4D-8089-C3391D0A6D71}"/>
                </c:ext>
              </c:extLst>
            </c:dLbl>
            <c:dLbl>
              <c:idx val="9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3F53-4C4D-8089-C3391D0A6D71}"/>
                </c:ext>
              </c:extLst>
            </c:dLbl>
            <c:dLbl>
              <c:idx val="10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3F53-4C4D-8089-C3391D0A6D71}"/>
                </c:ext>
              </c:extLst>
            </c:dLbl>
            <c:dLbl>
              <c:idx val="11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3F53-4C4D-8089-C3391D0A6D71}"/>
                </c:ext>
              </c:extLst>
            </c:dLbl>
            <c:dLbl>
              <c:idx val="12"/>
              <c:layout>
                <c:manualLayout>
                  <c:x val="-3.5574503891576486E-3"/>
                  <c:y val="-1.90042641285471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5-3F53-4C4D-8089-C3391D0A6D71}"/>
                </c:ext>
              </c:extLst>
            </c:dLbl>
            <c:dLbl>
              <c:idx val="13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6-3F53-4C4D-8089-C3391D0A6D71}"/>
                </c:ext>
              </c:extLst>
            </c:dLbl>
            <c:dLbl>
              <c:idx val="14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F53-4C4D-8089-C3391D0A6D71}"/>
                </c:ext>
              </c:extLst>
            </c:dLbl>
            <c:dLbl>
              <c:idx val="15"/>
              <c:layout>
                <c:manualLayout>
                  <c:x val="-3.5574503891574747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F53-4C4D-8089-C3391D0A6D71}"/>
                </c:ext>
              </c:extLst>
            </c:dLbl>
            <c:dLbl>
              <c:idx val="16"/>
              <c:layout>
                <c:manualLayout>
                  <c:x val="-3.5574503891576486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3F53-4C4D-8089-C3391D0A6D71}"/>
                </c:ext>
              </c:extLst>
            </c:dLbl>
            <c:dLbl>
              <c:idx val="17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A-3F53-4C4D-8089-C3391D0A6D71}"/>
                </c:ext>
              </c:extLst>
            </c:dLbl>
            <c:dLbl>
              <c:idx val="18"/>
              <c:layout>
                <c:manualLayout>
                  <c:x val="-3.5574503891575618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B-3F53-4C4D-8089-C3391D0A6D71}"/>
                </c:ext>
              </c:extLst>
            </c:dLbl>
            <c:dLbl>
              <c:idx val="19"/>
              <c:layout>
                <c:manualLayout>
                  <c:x val="-3.5574503891577357E-3"/>
                  <c:y val="-1.9004264128547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58029265574462E-2"/>
                      <c:h val="4.18936927541134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3F53-4C4D-8089-C3391D0A6D71}"/>
                </c:ext>
              </c:extLst>
            </c:dLbl>
            <c:dLbl>
              <c:idx val="20"/>
              <c:layout>
                <c:manualLayout>
                  <c:x val="-8.1471396306472006E-3"/>
                  <c:y val="-1.01609769836614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362755084986474E-2"/>
                      <c:h val="8.76355931805262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D-3F53-4C4D-8089-C3391D0A6D71}"/>
                </c:ext>
              </c:extLst>
            </c:dLbl>
            <c:dLbl>
              <c:idx val="21"/>
              <c:layout>
                <c:manualLayout>
                  <c:x val="-1.9551669935890389E-4"/>
                  <c:y val="-3.7187503727341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1E-3F53-4C4D-8089-C3391D0A6D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8100" tIns="19050" rIns="38100" bIns="19050" anchor="ctr" anchorCtr="1">
                <a:no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企業型!$B$1:$W$1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企業型!$B$4:$W$4</c:f>
              <c:numCache>
                <c:formatCode>0.0_ "万""人""増"</c:formatCode>
                <c:ptCount val="22"/>
                <c:pt idx="1">
                  <c:v>27</c:v>
                </c:pt>
                <c:pt idx="2">
                  <c:v>34</c:v>
                </c:pt>
                <c:pt idx="3">
                  <c:v>55</c:v>
                </c:pt>
                <c:pt idx="4">
                  <c:v>49</c:v>
                </c:pt>
                <c:pt idx="5">
                  <c:v>45</c:v>
                </c:pt>
                <c:pt idx="6">
                  <c:v>52</c:v>
                </c:pt>
                <c:pt idx="7">
                  <c:v>41</c:v>
                </c:pt>
                <c:pt idx="8">
                  <c:v>29</c:v>
                </c:pt>
                <c:pt idx="9">
                  <c:v>31</c:v>
                </c:pt>
                <c:pt idx="10">
                  <c:v>51</c:v>
                </c:pt>
                <c:pt idx="11">
                  <c:v>19</c:v>
                </c:pt>
                <c:pt idx="12">
                  <c:v>24</c:v>
                </c:pt>
                <c:pt idx="13">
                  <c:v>42</c:v>
                </c:pt>
                <c:pt idx="14">
                  <c:v>42</c:v>
                </c:pt>
                <c:pt idx="15">
                  <c:v>43</c:v>
                </c:pt>
                <c:pt idx="16">
                  <c:v>56.6</c:v>
                </c:pt>
                <c:pt idx="17">
                  <c:v>41</c:v>
                </c:pt>
                <c:pt idx="18">
                  <c:v>34</c:v>
                </c:pt>
                <c:pt idx="19">
                  <c:v>25</c:v>
                </c:pt>
                <c:pt idx="20">
                  <c:v>32</c:v>
                </c:pt>
                <c:pt idx="2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3F53-4C4D-8089-C3391D0A6D7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8832149386406245"/>
          <c:h val="0.774455290573677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事業所数の推移!$A$2</c:f>
              <c:strCache>
                <c:ptCount val="1"/>
                <c:pt idx="0">
                  <c:v>企業型年金実施事業所数の推移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299-456D-8437-A44024BB3F93}"/>
              </c:ext>
            </c:extLst>
          </c:dPt>
          <c:dPt>
            <c:idx val="19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299-456D-8437-A44024BB3F93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99-456D-8437-A44024BB3F93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299-456D-8437-A44024BB3F93}"/>
              </c:ext>
            </c:extLst>
          </c:dPt>
          <c:dLbls>
            <c:dLbl>
              <c:idx val="1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430655963683534E-2"/>
                      <c:h val="6.06464027117503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99-456D-8437-A44024BB3F93}"/>
                </c:ext>
              </c:extLst>
            </c:dLbl>
            <c:dLbl>
              <c:idx val="19"/>
              <c:layout>
                <c:manualLayout>
                  <c:x val="1.4443655446480181E-3"/>
                  <c:y val="-3.03442566211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99-456D-8437-A44024BB3F93}"/>
                </c:ext>
              </c:extLst>
            </c:dLbl>
            <c:dLbl>
              <c:idx val="20"/>
              <c:layout>
                <c:manualLayout>
                  <c:x val="-2.8821498023459033E-3"/>
                  <c:y val="-4.1273096278434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99-456D-8437-A44024BB3F93}"/>
                </c:ext>
              </c:extLst>
            </c:dLbl>
            <c:dLbl>
              <c:idx val="21"/>
              <c:layout>
                <c:manualLayout>
                  <c:x val="1.8631796907062675E-3"/>
                  <c:y val="-0.38573916361737187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EE819FD4-8430-4FD6-BEA2-16059DBE65A9}" type="VALUE">
                      <a:rPr lang="ja-JP" altLang="en-US" sz="1200" b="1" u="sng" dirty="0"/>
                      <a:pPr>
                        <a:defRPr sz="1200" b="1"/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060452573136227E-2"/>
                      <c:h val="5.62769120816752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299-456D-8437-A44024BB3F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事業所数の推移!$B$1:$W$1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事業所数の推移!$B$2:$W$2</c:f>
              <c:numCache>
                <c:formatCode>0_ "社"</c:formatCode>
                <c:ptCount val="22"/>
                <c:pt idx="0">
                  <c:v>68</c:v>
                </c:pt>
                <c:pt idx="1">
                  <c:v>659</c:v>
                </c:pt>
                <c:pt idx="2">
                  <c:v>2036</c:v>
                </c:pt>
                <c:pt idx="3">
                  <c:v>3694</c:v>
                </c:pt>
                <c:pt idx="4">
                  <c:v>5830</c:v>
                </c:pt>
                <c:pt idx="5">
                  <c:v>8161</c:v>
                </c:pt>
                <c:pt idx="6">
                  <c:v>9933</c:v>
                </c:pt>
                <c:pt idx="7">
                  <c:v>11550</c:v>
                </c:pt>
                <c:pt idx="8">
                  <c:v>12740</c:v>
                </c:pt>
                <c:pt idx="9">
                  <c:v>14405</c:v>
                </c:pt>
                <c:pt idx="10">
                  <c:v>16576</c:v>
                </c:pt>
                <c:pt idx="11">
                  <c:v>17356</c:v>
                </c:pt>
                <c:pt idx="12">
                  <c:v>18465</c:v>
                </c:pt>
                <c:pt idx="13">
                  <c:v>20097</c:v>
                </c:pt>
                <c:pt idx="14">
                  <c:v>22336</c:v>
                </c:pt>
                <c:pt idx="15">
                  <c:v>25968</c:v>
                </c:pt>
                <c:pt idx="16">
                  <c:v>30301</c:v>
                </c:pt>
                <c:pt idx="17">
                  <c:v>33599</c:v>
                </c:pt>
                <c:pt idx="18">
                  <c:v>36449</c:v>
                </c:pt>
                <c:pt idx="19">
                  <c:v>39081</c:v>
                </c:pt>
                <c:pt idx="20">
                  <c:v>42669</c:v>
                </c:pt>
                <c:pt idx="21">
                  <c:v>47138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99-456D-8437-A44024BB3F93}"/>
            </c:ext>
          </c:extLst>
        </c:ser>
        <c:ser>
          <c:idx val="1"/>
          <c:order val="1"/>
          <c:tx>
            <c:strRef>
              <c:f>事業所数の推移!$A$3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5142838357269464E-2"/>
                  <c:y val="-2.93841362683535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350841452381597E-2"/>
                      <c:h val="5.89344573813332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299-456D-8437-A44024BB3F93}"/>
                </c:ext>
              </c:extLst>
            </c:dLbl>
            <c:dLbl>
              <c:idx val="2"/>
              <c:layout>
                <c:manualLayout>
                  <c:x val="-1.442175081644711E-2"/>
                  <c:y val="-2.8106565126251284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42CCB2EA-30D6-4C58-AB5B-835DFEAF1AFD}" type="VALUE">
                      <a:rPr lang="ja-JP" altLang="en-US"/>
                      <a:pPr>
                        <a:defRPr/>
                      </a:pPr>
                      <a:t>[値]</a:t>
                    </a:fld>
                    <a:endParaRPr lang="ja-JP" altLang="en-US"/>
                  </a:p>
                </c:rich>
              </c:tx>
              <c:numFmt formatCode="0.&quot;社&quot;&quot;増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C299-456D-8437-A44024BB3F93}"/>
                </c:ext>
              </c:extLst>
            </c:dLbl>
            <c:dLbl>
              <c:idx val="3"/>
              <c:layout>
                <c:manualLayout>
                  <c:x val="-8.6530504898682664E-3"/>
                  <c:y val="-3.6070963745347677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299-456D-8437-A44024BB3F93}"/>
                </c:ext>
              </c:extLst>
            </c:dLbl>
            <c:dLbl>
              <c:idx val="4"/>
              <c:layout>
                <c:manualLayout>
                  <c:x val="2.8843501632894218E-3"/>
                  <c:y val="-1.8423984215256546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C299-456D-8437-A44024BB3F93}"/>
                </c:ext>
              </c:extLst>
            </c:dLbl>
            <c:dLbl>
              <c:idx val="5"/>
              <c:layout>
                <c:manualLayout>
                  <c:x val="-8.6530504898682664E-3"/>
                  <c:y val="-1.5928596045887231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299-456D-8437-A44024BB3F93}"/>
                </c:ext>
              </c:extLst>
            </c:dLbl>
            <c:dLbl>
              <c:idx val="6"/>
              <c:layout>
                <c:manualLayout>
                  <c:x val="2.8843501632894218E-3"/>
                  <c:y val="-8.0839068487672579E-3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C299-456D-8437-A44024BB3F93}"/>
                </c:ext>
              </c:extLst>
            </c:dLbl>
            <c:dLbl>
              <c:idx val="7"/>
              <c:layout>
                <c:manualLayout>
                  <c:x val="1.4414937390864536E-3"/>
                  <c:y val="-1.568957958654588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C299-456D-8437-A44024BB3F93}"/>
                </c:ext>
              </c:extLst>
            </c:dLbl>
            <c:dLbl>
              <c:idx val="8"/>
              <c:layout>
                <c:manualLayout>
                  <c:x val="0"/>
                  <c:y val="-1.2895219650693943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C299-456D-8437-A44024BB3F93}"/>
                </c:ext>
              </c:extLst>
            </c:dLbl>
            <c:dLbl>
              <c:idx val="9"/>
              <c:layout>
                <c:manualLayout>
                  <c:x val="0"/>
                  <c:y val="-7.7551586210199818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C299-456D-8437-A44024BB3F93}"/>
                </c:ext>
              </c:extLst>
            </c:dLbl>
            <c:dLbl>
              <c:idx val="10"/>
              <c:layout>
                <c:manualLayout>
                  <c:x val="1.441493739086348E-3"/>
                  <c:y val="-2.7344046287106653E-3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C299-456D-8437-A44024BB3F93}"/>
                </c:ext>
              </c:extLst>
            </c:dLbl>
            <c:dLbl>
              <c:idx val="11"/>
              <c:layout>
                <c:manualLayout>
                  <c:x val="-6.813425582573438E-7"/>
                  <c:y val="-1.5360831358798512E-2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C299-456D-8437-A44024BB3F93}"/>
                </c:ext>
              </c:extLst>
            </c:dLbl>
            <c:dLbl>
              <c:idx val="12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C299-456D-8437-A44024BB3F93}"/>
                </c:ext>
              </c:extLst>
            </c:dLbl>
            <c:dLbl>
              <c:idx val="13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C299-456D-8437-A44024BB3F93}"/>
                </c:ext>
              </c:extLst>
            </c:dLbl>
            <c:dLbl>
              <c:idx val="14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C299-456D-8437-A44024BB3F93}"/>
                </c:ext>
              </c:extLst>
            </c:dLbl>
            <c:dLbl>
              <c:idx val="15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C299-456D-8437-A44024BB3F93}"/>
                </c:ext>
              </c:extLst>
            </c:dLbl>
            <c:dLbl>
              <c:idx val="16"/>
              <c:layout>
                <c:manualLayout>
                  <c:x val="-1.0575828425855435E-16"/>
                  <c:y val="1.2416985539705355E-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/>
                      <a:t>2826</a:t>
                    </a:r>
                    <a:r>
                      <a:rPr lang="ja-JP" altLang="en-US"/>
                      <a:t>社増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C299-456D-8437-A44024BB3F93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283B375D-7B87-4AE6-B7A1-33BC71E34EC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621058844944933E-2"/>
                      <c:h val="6.6599884233947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C299-456D-8437-A44024BB3F9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99-456D-8437-A44024BB3F93}"/>
                </c:ext>
              </c:extLst>
            </c:dLbl>
            <c:dLbl>
              <c:idx val="19"/>
              <c:layout>
                <c:manualLayout>
                  <c:x val="-1.4421750816447109E-3"/>
                  <c:y val="-1.5330853705227921E-2"/>
                </c:manualLayout>
              </c:layout>
              <c:tx>
                <c:rich>
                  <a:bodyPr/>
                  <a:lstStyle/>
                  <a:p>
                    <a:fld id="{7B97F471-513B-4661-AE36-4F21DC05D00B}" type="VALUE">
                      <a:rPr lang="ja-JP" altLang="en-US" sz="900" b="0" u="none"/>
                      <a:pPr/>
                      <a:t>[値]</a:t>
                    </a:fld>
                    <a:r>
                      <a:rPr lang="ja-JP" altLang="en-US" sz="9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672856890922616E-2"/>
                      <c:h val="5.893445738133325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C299-456D-8437-A44024BB3F93}"/>
                </c:ext>
              </c:extLst>
            </c:dLbl>
            <c:dLbl>
              <c:idx val="20"/>
              <c:numFmt formatCode="0&quot;社&quot;&quot;増&quot;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631408665519054E-2"/>
                      <c:h val="5.637931509712860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C-C299-456D-8437-A44024BB3F93}"/>
                </c:ext>
              </c:extLst>
            </c:dLbl>
            <c:dLbl>
              <c:idx val="21"/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r>
                      <a:rPr lang="en-US" altLang="ja-JP" sz="1200" b="1"/>
                      <a:t>4469</a:t>
                    </a:r>
                    <a:r>
                      <a:rPr lang="ja-JP" altLang="en-US" sz="1200" b="1"/>
                      <a:t>社増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130748717537687E-2"/>
                      <c:h val="4.659996216341202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D-C299-456D-8437-A44024BB3F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事業所数の推移!$B$1:$W$1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事業所数の推移!$B$3:$W$3</c:f>
              <c:numCache>
                <c:formatCode>0_ "社"</c:formatCode>
                <c:ptCount val="22"/>
                <c:pt idx="1">
                  <c:v>591</c:v>
                </c:pt>
                <c:pt idx="2">
                  <c:v>1377</c:v>
                </c:pt>
                <c:pt idx="3">
                  <c:v>1658</c:v>
                </c:pt>
                <c:pt idx="4">
                  <c:v>2136</c:v>
                </c:pt>
                <c:pt idx="5">
                  <c:v>2331</c:v>
                </c:pt>
                <c:pt idx="6">
                  <c:v>1772</c:v>
                </c:pt>
                <c:pt idx="7">
                  <c:v>1617</c:v>
                </c:pt>
                <c:pt idx="8">
                  <c:v>1190</c:v>
                </c:pt>
                <c:pt idx="9">
                  <c:v>1665</c:v>
                </c:pt>
                <c:pt idx="10">
                  <c:v>2171</c:v>
                </c:pt>
                <c:pt idx="11">
                  <c:v>780</c:v>
                </c:pt>
                <c:pt idx="12">
                  <c:v>1109</c:v>
                </c:pt>
                <c:pt idx="13">
                  <c:v>1632</c:v>
                </c:pt>
                <c:pt idx="14">
                  <c:v>2239</c:v>
                </c:pt>
                <c:pt idx="15">
                  <c:v>3632</c:v>
                </c:pt>
                <c:pt idx="16">
                  <c:v>4333</c:v>
                </c:pt>
                <c:pt idx="17">
                  <c:v>3298</c:v>
                </c:pt>
                <c:pt idx="18">
                  <c:v>2850</c:v>
                </c:pt>
                <c:pt idx="19">
                  <c:v>2632</c:v>
                </c:pt>
                <c:pt idx="20">
                  <c:v>3588</c:v>
                </c:pt>
                <c:pt idx="21">
                  <c:v>4469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C299-456D-8437-A44024BB3F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IZ UDPゴシック" panose="020B0400000000000000" pitchFamily="50" charset="-128"/>
          <a:ea typeface="BIZ UDPゴシック" panose="020B0400000000000000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587-4260-929D-F96E8E4A6DE7}"/>
              </c:ext>
            </c:extLst>
          </c:dPt>
          <c:dPt>
            <c:idx val="19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587-4260-929D-F96E8E4A6DE7}"/>
              </c:ext>
            </c:extLst>
          </c:dPt>
          <c:dPt>
            <c:idx val="2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587-4260-929D-F96E8E4A6DE7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587-4260-929D-F96E8E4A6DE7}"/>
              </c:ext>
            </c:extLst>
          </c:dPt>
          <c:dLbls>
            <c:dLbl>
              <c:idx val="1"/>
              <c:layout>
                <c:manualLayout>
                  <c:x val="1.9352263146448073E-3"/>
                  <c:y val="-5.643018589618462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484995277973902E-2"/>
                      <c:h val="2.65896184464545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2587-4260-929D-F96E8E4A6DE7}"/>
                </c:ext>
              </c:extLst>
            </c:dLbl>
            <c:dLbl>
              <c:idx val="2"/>
              <c:layout>
                <c:manualLayout>
                  <c:x val="0"/>
                  <c:y val="-8.59722782586061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87-4260-929D-F96E8E4A6DE7}"/>
                </c:ext>
              </c:extLst>
            </c:dLbl>
            <c:dLbl>
              <c:idx val="3"/>
              <c:layout>
                <c:manualLayout>
                  <c:x val="-5.6319918012518585E-3"/>
                  <c:y val="-0.112427235851716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87-4260-929D-F96E8E4A6DE7}"/>
                </c:ext>
              </c:extLst>
            </c:dLbl>
            <c:dLbl>
              <c:idx val="4"/>
              <c:layout>
                <c:manualLayout>
                  <c:x val="4.2173502432513757E-4"/>
                  <c:y val="-0.138882366976855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587-4260-929D-F96E8E4A6DE7}"/>
                </c:ext>
              </c:extLst>
            </c:dLbl>
            <c:dLbl>
              <c:idx val="5"/>
              <c:layout>
                <c:manualLayout>
                  <c:x val="4.2173502432508206E-4"/>
                  <c:y val="-0.1675411813192773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493697510285678E-2"/>
                      <c:h val="3.54050454436997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2587-4260-929D-F96E8E4A6DE7}"/>
                </c:ext>
              </c:extLst>
            </c:dLbl>
            <c:dLbl>
              <c:idx val="6"/>
              <c:layout>
                <c:manualLayout>
                  <c:x val="3.4485984371135799E-3"/>
                  <c:y val="-0.183418667707858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587-4260-929D-F96E8E4A6DE7}"/>
                </c:ext>
              </c:extLst>
            </c:dLbl>
            <c:dLbl>
              <c:idx val="7"/>
              <c:layout>
                <c:manualLayout>
                  <c:x val="6.4754618499020776E-3"/>
                  <c:y val="-0.206349189822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587-4260-929D-F96E8E4A6DE7}"/>
                </c:ext>
              </c:extLst>
            </c:dLbl>
            <c:dLbl>
              <c:idx val="8"/>
              <c:layout>
                <c:manualLayout>
                  <c:x val="0"/>
                  <c:y val="-0.224872171970239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587-4260-929D-F96E8E4A6DE7}"/>
                </c:ext>
              </c:extLst>
            </c:dLbl>
            <c:dLbl>
              <c:idx val="9"/>
              <c:layout>
                <c:manualLayout>
                  <c:x val="-2.1833933641382227E-3"/>
                  <c:y val="-0.242070063556105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587-4260-929D-F96E8E4A6DE7}"/>
                </c:ext>
              </c:extLst>
            </c:dLbl>
            <c:dLbl>
              <c:idx val="10"/>
              <c:layout>
                <c:manualLayout>
                  <c:x val="-4.5402951191827468E-3"/>
                  <c:y val="-0.26676280340990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587-4260-929D-F96E8E4A6DE7}"/>
                </c:ext>
              </c:extLst>
            </c:dLbl>
            <c:dLbl>
              <c:idx val="11"/>
              <c:layout>
                <c:manualLayout>
                  <c:x val="-1.5134317063942491E-3"/>
                  <c:y val="-0.27687694410099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2587-4260-929D-F96E8E4A6DE7}"/>
                </c:ext>
              </c:extLst>
            </c:dLbl>
            <c:dLbl>
              <c:idx val="12"/>
              <c:layout>
                <c:manualLayout>
                  <c:x val="4.118560094857609E-3"/>
                  <c:y val="-0.2905549120409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2587-4260-929D-F96E8E4A6DE7}"/>
                </c:ext>
              </c:extLst>
            </c:dLbl>
            <c:dLbl>
              <c:idx val="13"/>
              <c:layout>
                <c:manualLayout>
                  <c:x val="-8.4347004865027513E-4"/>
                  <c:y val="-0.3137085095767987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3386243859131682E-2"/>
                      <c:h val="4.20166156916335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4-2587-4260-929D-F96E8E4A6DE7}"/>
                </c:ext>
              </c:extLst>
            </c:dLbl>
            <c:dLbl>
              <c:idx val="14"/>
              <c:layout>
                <c:manualLayout>
                  <c:x val="3.0268634127884981E-3"/>
                  <c:y val="-0.31041582612090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2587-4260-929D-F96E8E4A6DE7}"/>
                </c:ext>
              </c:extLst>
            </c:dLbl>
            <c:dLbl>
              <c:idx val="15"/>
              <c:layout>
                <c:manualLayout>
                  <c:x val="3.8703334614387731E-3"/>
                  <c:y val="-0.33819136244333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2587-4260-929D-F96E8E4A6DE7}"/>
                </c:ext>
              </c:extLst>
            </c:dLbl>
            <c:dLbl>
              <c:idx val="16"/>
              <c:layout>
                <c:manualLayout>
                  <c:x val="-1.1098370970895976E-16"/>
                  <c:y val="-0.372145680137090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2587-4260-929D-F96E8E4A6DE7}"/>
                </c:ext>
              </c:extLst>
            </c:dLbl>
            <c:dLbl>
              <c:idx val="17"/>
              <c:layout>
                <c:manualLayout>
                  <c:x val="1.2652050729753017E-3"/>
                  <c:y val="-0.377882648966399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2587-4260-929D-F96E8E4A6DE7}"/>
                </c:ext>
              </c:extLst>
            </c:dLbl>
            <c:dLbl>
              <c:idx val="18"/>
              <c:layout>
                <c:manualLayout>
                  <c:x val="5.9524341523143883E-4"/>
                  <c:y val="-0.383602264592958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87-4260-929D-F96E8E4A6DE7}"/>
                </c:ext>
              </c:extLst>
            </c:dLbl>
            <c:dLbl>
              <c:idx val="19"/>
              <c:layout>
                <c:manualLayout>
                  <c:x val="4.5402951191827468E-3"/>
                  <c:y val="-0.381267217630853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87-4260-929D-F96E8E4A6DE7}"/>
                </c:ext>
              </c:extLst>
            </c:dLbl>
            <c:dLbl>
              <c:idx val="20"/>
              <c:layout>
                <c:manualLayout>
                  <c:x val="9.0991810737032549E-3"/>
                  <c:y val="-0.37636259323006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587-4260-929D-F96E8E4A6DE7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sng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587-4260-929D-F96E8E4A6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sng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承認規約数!$B$2:$W$2</c:f>
              <c:numCache>
                <c:formatCode>0_ "件"</c:formatCode>
                <c:ptCount val="22"/>
                <c:pt idx="0">
                  <c:v>32</c:v>
                </c:pt>
                <c:pt idx="1">
                  <c:v>304</c:v>
                </c:pt>
                <c:pt idx="2">
                  <c:v>656</c:v>
                </c:pt>
                <c:pt idx="3">
                  <c:v>1170</c:v>
                </c:pt>
                <c:pt idx="4">
                  <c:v>1726</c:v>
                </c:pt>
                <c:pt idx="5">
                  <c:v>2216</c:v>
                </c:pt>
                <c:pt idx="6">
                  <c:v>2600</c:v>
                </c:pt>
                <c:pt idx="7">
                  <c:v>2946</c:v>
                </c:pt>
                <c:pt idx="8">
                  <c:v>3231</c:v>
                </c:pt>
                <c:pt idx="9">
                  <c:v>3593</c:v>
                </c:pt>
                <c:pt idx="10">
                  <c:v>4131</c:v>
                </c:pt>
                <c:pt idx="11">
                  <c:v>4219</c:v>
                </c:pt>
                <c:pt idx="12">
                  <c:v>4371</c:v>
                </c:pt>
                <c:pt idx="13">
                  <c:v>4579</c:v>
                </c:pt>
                <c:pt idx="14">
                  <c:v>4875</c:v>
                </c:pt>
                <c:pt idx="15">
                  <c:v>5231</c:v>
                </c:pt>
                <c:pt idx="16">
                  <c:v>5712</c:v>
                </c:pt>
                <c:pt idx="17">
                  <c:v>6107</c:v>
                </c:pt>
                <c:pt idx="18">
                  <c:v>6380</c:v>
                </c:pt>
                <c:pt idx="19">
                  <c:v>6601</c:v>
                </c:pt>
                <c:pt idx="20">
                  <c:v>6802</c:v>
                </c:pt>
                <c:pt idx="21">
                  <c:v>7049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2587-4260-929D-F96E8E4A6DE7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1763127538993935E-2"/>
                  <c:y val="2.3570276606990393E-2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2587-4260-929D-F96E8E4A6DE7}"/>
                </c:ext>
              </c:extLst>
            </c:dLbl>
            <c:dLbl>
              <c:idx val="1"/>
              <c:layout>
                <c:manualLayout>
                  <c:x val="1.1350691036231949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2587-4260-929D-F96E8E4A6DE7}"/>
                </c:ext>
              </c:extLst>
            </c:dLbl>
            <c:dLbl>
              <c:idx val="2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2587-4260-929D-F96E8E4A6DE7}"/>
                </c:ext>
              </c:extLst>
            </c:dLbl>
            <c:dLbl>
              <c:idx val="3"/>
              <c:layout>
                <c:manualLayout>
                  <c:x val="1.1350691036231935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2587-4260-929D-F96E8E4A6DE7}"/>
                </c:ext>
              </c:extLst>
            </c:dLbl>
            <c:dLbl>
              <c:idx val="4"/>
              <c:layout>
                <c:manualLayout>
                  <c:x val="1.1350691036231908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2587-4260-929D-F96E8E4A6DE7}"/>
                </c:ext>
              </c:extLst>
            </c:dLbl>
            <c:dLbl>
              <c:idx val="5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2587-4260-929D-F96E8E4A6DE7}"/>
                </c:ext>
              </c:extLst>
            </c:dLbl>
            <c:dLbl>
              <c:idx val="6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2587-4260-929D-F96E8E4A6DE7}"/>
                </c:ext>
              </c:extLst>
            </c:dLbl>
            <c:dLbl>
              <c:idx val="7"/>
              <c:layout>
                <c:manualLayout>
                  <c:x val="1.1350691036231935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2587-4260-929D-F96E8E4A6DE7}"/>
                </c:ext>
              </c:extLst>
            </c:dLbl>
            <c:dLbl>
              <c:idx val="8"/>
              <c:layout>
                <c:manualLayout>
                  <c:x val="1.1350691036231935E-2"/>
                  <c:y val="5.5096426199736214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2-2587-4260-929D-F96E8E4A6DE7}"/>
                </c:ext>
              </c:extLst>
            </c:dLbl>
            <c:dLbl>
              <c:idx val="9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3-2587-4260-929D-F96E8E4A6DE7}"/>
                </c:ext>
              </c:extLst>
            </c:dLbl>
            <c:dLbl>
              <c:idx val="10"/>
              <c:layout>
                <c:manualLayout>
                  <c:x val="1.1350691036231991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4-2587-4260-929D-F96E8E4A6DE7}"/>
                </c:ext>
              </c:extLst>
            </c:dLbl>
            <c:dLbl>
              <c:idx val="11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5-2587-4260-929D-F96E8E4A6DE7}"/>
                </c:ext>
              </c:extLst>
            </c:dLbl>
            <c:dLbl>
              <c:idx val="12"/>
              <c:layout>
                <c:manualLayout>
                  <c:x val="1.1350691036231824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6-2587-4260-929D-F96E8E4A6DE7}"/>
                </c:ext>
              </c:extLst>
            </c:dLbl>
            <c:dLbl>
              <c:idx val="13"/>
              <c:layout>
                <c:manualLayout>
                  <c:x val="1.1350691036231824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7-2587-4260-929D-F96E8E4A6DE7}"/>
                </c:ext>
              </c:extLst>
            </c:dLbl>
            <c:dLbl>
              <c:idx val="14"/>
              <c:layout>
                <c:manualLayout>
                  <c:x val="1.1350691036231824E-2"/>
                  <c:y val="5.509642619973663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8-2587-4260-929D-F96E8E4A6DE7}"/>
                </c:ext>
              </c:extLst>
            </c:dLbl>
            <c:dLbl>
              <c:idx val="15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9-2587-4260-929D-F96E8E4A6DE7}"/>
                </c:ext>
              </c:extLst>
            </c:dLbl>
            <c:dLbl>
              <c:idx val="16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A-2587-4260-929D-F96E8E4A6DE7}"/>
                </c:ext>
              </c:extLst>
            </c:dLbl>
            <c:dLbl>
              <c:idx val="17"/>
              <c:layout>
                <c:manualLayout>
                  <c:x val="1.1350691036231935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B-2587-4260-929D-F96E8E4A6DE7}"/>
                </c:ext>
              </c:extLst>
            </c:dLbl>
            <c:dLbl>
              <c:idx val="18"/>
              <c:layout>
                <c:manualLayout>
                  <c:x val="1.1350691036231935E-2"/>
                  <c:y val="5.5096426199736847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C-2587-4260-929D-F96E8E4A6DE7}"/>
                </c:ext>
              </c:extLst>
            </c:dLbl>
            <c:dLbl>
              <c:idx val="19"/>
              <c:layout>
                <c:manualLayout>
                  <c:x val="1.1350691036232046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D-2587-4260-929D-F96E8E4A6DE7}"/>
                </c:ext>
              </c:extLst>
            </c:dLbl>
            <c:dLbl>
              <c:idx val="20"/>
              <c:layout>
                <c:manualLayout>
                  <c:x val="1.1350691036231713E-2"/>
                  <c:y val="5.5096426199737055E-3"/>
                </c:manualLayout>
              </c:layout>
              <c:tx>
                <c:rich>
                  <a:bodyPr/>
                  <a:lstStyle/>
                  <a:p>
                    <a:fld id="{BFC1C0F3-880D-4609-9CE7-93E0A73D0230}" type="VALUE">
                      <a:rPr lang="ja-JP" altLang="en-US" sz="800" b="0" u="none"/>
                      <a:pPr/>
                      <a:t>[値]</a:t>
                    </a:fld>
                    <a:r>
                      <a:rPr lang="ja-JP" altLang="en-US" sz="800" b="0" u="none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52625507798787E-2"/>
                      <c:h val="4.714055321398077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E-2587-4260-929D-F96E8E4A6DE7}"/>
                </c:ext>
              </c:extLst>
            </c:dLbl>
            <c:dLbl>
              <c:idx val="21"/>
              <c:layout>
                <c:manualLayout>
                  <c:x val="4.3824139816917788E-4"/>
                  <c:y val="0.422032878420317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  <a:cs typeface="+mn-cs"/>
                      </a:defRPr>
                    </a:pPr>
                    <a:fld id="{BFC1C0F3-880D-4609-9CE7-93E0A73D0230}" type="VALUE">
                      <a:rPr lang="ja-JP" altLang="en-US" sz="900" b="1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pPr>
                        <a:defRPr b="1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defRPr>
                      </a:pPr>
                      <a:t>[値]</a:t>
                    </a:fld>
                    <a:r>
                      <a:rPr lang="ja-JP" altLang="en-US" sz="900" b="1" u="none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rPr>
                      <a:t>増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IZ UDPゴシック" panose="020B0400000000000000" pitchFamily="50" charset="-128"/>
                      <a:ea typeface="BIZ UDPゴシック" panose="020B0400000000000000" pitchFamily="50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042785256938421E-2"/>
                      <c:h val="6.320481024209322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F-2587-4260-929D-F96E8E4A6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no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承認規約数!$B$1:$W$1</c:f>
              <c:strCache>
                <c:ptCount val="22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  <c:pt idx="18">
                  <c:v>2020年3月末</c:v>
                </c:pt>
                <c:pt idx="19">
                  <c:v>2021年3月末</c:v>
                </c:pt>
                <c:pt idx="20">
                  <c:v>2022年3月末</c:v>
                </c:pt>
                <c:pt idx="21">
                  <c:v>2023年3月末</c:v>
                </c:pt>
              </c:strCache>
            </c:strRef>
          </c:cat>
          <c:val>
            <c:numRef>
              <c:f>承認規約数!$B$3:$W$3</c:f>
              <c:numCache>
                <c:formatCode>0_ "件"</c:formatCode>
                <c:ptCount val="22"/>
                <c:pt idx="1">
                  <c:v>272</c:v>
                </c:pt>
                <c:pt idx="2">
                  <c:v>352</c:v>
                </c:pt>
                <c:pt idx="3">
                  <c:v>514</c:v>
                </c:pt>
                <c:pt idx="4">
                  <c:v>556</c:v>
                </c:pt>
                <c:pt idx="5">
                  <c:v>490</c:v>
                </c:pt>
                <c:pt idx="6">
                  <c:v>384</c:v>
                </c:pt>
                <c:pt idx="7">
                  <c:v>346</c:v>
                </c:pt>
                <c:pt idx="8">
                  <c:v>285</c:v>
                </c:pt>
                <c:pt idx="9">
                  <c:v>362</c:v>
                </c:pt>
                <c:pt idx="10">
                  <c:v>538</c:v>
                </c:pt>
                <c:pt idx="11">
                  <c:v>88</c:v>
                </c:pt>
                <c:pt idx="12">
                  <c:v>152</c:v>
                </c:pt>
                <c:pt idx="13">
                  <c:v>208</c:v>
                </c:pt>
                <c:pt idx="14">
                  <c:v>296</c:v>
                </c:pt>
                <c:pt idx="15">
                  <c:v>356</c:v>
                </c:pt>
                <c:pt idx="16">
                  <c:v>481</c:v>
                </c:pt>
                <c:pt idx="17">
                  <c:v>395</c:v>
                </c:pt>
                <c:pt idx="18">
                  <c:v>273</c:v>
                </c:pt>
                <c:pt idx="19">
                  <c:v>221</c:v>
                </c:pt>
                <c:pt idx="20">
                  <c:v>201</c:v>
                </c:pt>
                <c:pt idx="21">
                  <c:v>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2587-4260-929D-F96E8E4A6D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0.7863</cdr:x>
      <cdr:y>0.31215</cdr:y>
    </cdr:from>
    <cdr:to>
      <cdr:x>0.87678</cdr:x>
      <cdr:y>0.37978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790234" y="1930484"/>
          <a:ext cx="1011501" cy="4182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 u="none">
              <a:solidFill>
                <a:schemeClr val="tx1">
                  <a:lumMod val="75000"/>
                  <a:lumOff val="25000"/>
                </a:schemeClr>
              </a:solidFill>
            </a:rPr>
            <a:t>2850</a:t>
          </a:r>
          <a:r>
            <a:rPr kumimoji="1" lang="ja-JP" altLang="en-US" sz="900" u="none">
              <a:solidFill>
                <a:schemeClr val="tx1">
                  <a:lumMod val="75000"/>
                  <a:lumOff val="25000"/>
                </a:schemeClr>
              </a:solidFill>
            </a:rPr>
            <a:t>社増</a:t>
          </a:r>
          <a:endParaRPr kumimoji="1" lang="en-US" altLang="ja-JP" sz="900" u="none">
            <a:solidFill>
              <a:schemeClr val="tx1">
                <a:lumMod val="75000"/>
                <a:lumOff val="25000"/>
              </a:schemeClr>
            </a:solidFill>
          </a:endParaRPr>
        </a:p>
        <a:p xmlns:a="http://schemas.openxmlformats.org/drawingml/2006/main">
          <a:pPr algn="l"/>
          <a:endParaRPr kumimoji="1" lang="en-US" altLang="ja-JP" sz="1100" u="sng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0.19789</cdr:x>
      <cdr:y>0.20668</cdr:y>
    </cdr:from>
    <cdr:to>
      <cdr:x>0.71592</cdr:x>
      <cdr:y>0.37997</cdr:y>
    </cdr:to>
    <cdr:sp macro="" textlink="">
      <cdr:nvSpPr>
        <cdr:cNvPr id="4" name="テキスト ボックス 3">
          <a:extLst xmlns:a="http://schemas.openxmlformats.org/drawingml/2006/main">
            <a:ext uri="{FF2B5EF4-FFF2-40B4-BE49-F238E27FC236}">
              <a16:creationId xmlns:a16="http://schemas.microsoft.com/office/drawing/2014/main" id="{63FC5177-15C3-7D3B-7CE6-B76C684912E0}"/>
            </a:ext>
          </a:extLst>
        </cdr:cNvPr>
        <cdr:cNvSpPr txBox="1"/>
      </cdr:nvSpPr>
      <cdr:spPr>
        <a:xfrm xmlns:a="http://schemas.openxmlformats.org/drawingml/2006/main">
          <a:off x="2212257" y="1278193"/>
          <a:ext cx="5791200" cy="1071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0.27696</cdr:x>
      <cdr:y>0.05289</cdr:y>
    </cdr:from>
    <cdr:to>
      <cdr:x>0.6604</cdr:x>
      <cdr:y>0.1157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B28A199B-7C78-30BC-F8E0-92F2DE3DBFAD}"/>
            </a:ext>
          </a:extLst>
        </cdr:cNvPr>
        <cdr:cNvSpPr txBox="1"/>
      </cdr:nvSpPr>
      <cdr:spPr>
        <a:xfrm xmlns:a="http://schemas.openxmlformats.org/drawingml/2006/main">
          <a:off x="3061049" y="327210"/>
          <a:ext cx="4237907" cy="388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企業型年金承認規約数の推移</a:t>
          </a:r>
          <a:endParaRPr lang="ja-JP" altLang="en-US" sz="2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574B6-FD98-4AEC-9FF9-C541A2DCA206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C736-1D9A-48DC-8EFA-E0C142B0D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89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624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17C736-1D9A-48DC-8EFA-E0C142B0D1A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128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E7B462-C0C6-407E-BA7E-D348F024F40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45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25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24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681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26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6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941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13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152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617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79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2DBE-C424-4308-872F-C00EB0FEE2FB}" type="datetimeFigureOut">
              <a:rPr kumimoji="1" lang="ja-JP" altLang="en-US" smtClean="0"/>
              <a:t>2024/7/30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3A12-4156-4E93-B087-FF6366F184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3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content/000520816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hlw.go.jp/content/000520816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hlw.go.jp/content/00052081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57637" y="6445022"/>
            <a:ext cx="7195931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3"/>
              </a:rPr>
              <a:t>https://www.mhlw.go.jp/content/000520816.pdf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</a:p>
        </p:txBody>
      </p:sp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634252"/>
              </p:ext>
            </p:extLst>
          </p:nvPr>
        </p:nvGraphicFramePr>
        <p:xfrm>
          <a:off x="186813" y="373627"/>
          <a:ext cx="11779045" cy="6204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8304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91251"/>
              </p:ext>
            </p:extLst>
          </p:nvPr>
        </p:nvGraphicFramePr>
        <p:xfrm>
          <a:off x="560440" y="403123"/>
          <a:ext cx="11179276" cy="6184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55B07A4-09DE-58B7-9C73-388F283187D6}"/>
              </a:ext>
            </a:extLst>
          </p:cNvPr>
          <p:cNvSpPr/>
          <p:nvPr/>
        </p:nvSpPr>
        <p:spPr>
          <a:xfrm>
            <a:off x="6862916" y="6468778"/>
            <a:ext cx="49751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https://www.mhlw.go.jp/content/000520816.pdf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より作成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B11FBD3-1F03-8E59-D854-4BB0DD21485B}"/>
              </a:ext>
            </a:extLst>
          </p:cNvPr>
          <p:cNvSpPr txBox="1"/>
          <p:nvPr/>
        </p:nvSpPr>
        <p:spPr>
          <a:xfrm>
            <a:off x="3500284" y="904568"/>
            <a:ext cx="4581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企業型年金実施事業所数の推移</a:t>
            </a:r>
          </a:p>
        </p:txBody>
      </p:sp>
    </p:spTree>
    <p:extLst>
      <p:ext uri="{BB962C8B-B14F-4D97-AF65-F5344CB8AC3E}">
        <p14:creationId xmlns:p14="http://schemas.microsoft.com/office/powerpoint/2010/main" val="52630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7887827"/>
              </p:ext>
            </p:extLst>
          </p:nvPr>
        </p:nvGraphicFramePr>
        <p:xfrm>
          <a:off x="596347" y="258417"/>
          <a:ext cx="11052313" cy="618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2AB316B-F861-2A51-6587-E779613AA9E5}"/>
              </a:ext>
            </a:extLst>
          </p:cNvPr>
          <p:cNvSpPr/>
          <p:nvPr/>
        </p:nvSpPr>
        <p:spPr>
          <a:xfrm>
            <a:off x="8045082" y="6468778"/>
            <a:ext cx="379295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>
                <a:hlinkClick r:id="rId4"/>
              </a:rPr>
              <a:t>https://www.mhlw.go.jp/content/000520816.pdf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31</TotalTime>
  <Words>207</Words>
  <Application>Microsoft Office PowerPoint</Application>
  <PresentationFormat>ワイド画面</PresentationFormat>
  <Paragraphs>102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貴子 柏原</dc:creator>
  <cp:lastModifiedBy>貴子 柏原</cp:lastModifiedBy>
  <cp:revision>4</cp:revision>
  <dcterms:created xsi:type="dcterms:W3CDTF">2024-07-26T04:14:39Z</dcterms:created>
  <dcterms:modified xsi:type="dcterms:W3CDTF">2024-07-30T04:08:20Z</dcterms:modified>
</cp:coreProperties>
</file>